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5" r:id="rId2"/>
    <p:sldId id="257" r:id="rId3"/>
    <p:sldId id="258" r:id="rId4"/>
    <p:sldId id="259" r:id="rId5"/>
    <p:sldId id="262" r:id="rId6"/>
    <p:sldId id="263" r:id="rId7"/>
    <p:sldId id="264" r:id="rId8"/>
    <p:sldId id="276" r:id="rId9"/>
    <p:sldId id="265" r:id="rId10"/>
    <p:sldId id="275" r:id="rId11"/>
    <p:sldId id="283" r:id="rId12"/>
    <p:sldId id="284" r:id="rId13"/>
    <p:sldId id="285" r:id="rId14"/>
    <p:sldId id="289" r:id="rId15"/>
    <p:sldId id="290" r:id="rId16"/>
    <p:sldId id="292" r:id="rId17"/>
    <p:sldId id="293" r:id="rId1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7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AA6B69E4-8271-4186-8693-E1AD51FC4BF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5F3E66B2-CE3B-44F5-8C17-93B3FFE63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50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36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3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99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1905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24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74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95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427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40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90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45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53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63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55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34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10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07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1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1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7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5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3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9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6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5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03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84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5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Algerian" pitchFamily="82" charset="0"/>
              </a:rPr>
              <a:t>Past, present, &amp; future</a:t>
            </a:r>
            <a:b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Algerian" pitchFamily="82" charset="0"/>
              </a:rPr>
            </a:br>
            <a:r>
              <a:rPr lang="en-US" sz="4800" i="1" dirty="0" smtClean="0">
                <a:solidFill>
                  <a:schemeClr val="accent4">
                    <a:lumMod val="75000"/>
                  </a:schemeClr>
                </a:solidFill>
                <a:latin typeface="Algerian" pitchFamily="82" charset="0"/>
              </a:rPr>
              <a:t>Schools</a:t>
            </a:r>
            <a:endParaRPr lang="en-US" sz="4800" i="1" dirty="0">
              <a:solidFill>
                <a:schemeClr val="accent4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6428601"/>
            <a:ext cx="876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Images from the Library of Congress Prints and Photographs Online Catalog (PPOC) and Creative Commons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4648200"/>
            <a:ext cx="685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Mrs. Rauvenpoor</a:t>
            </a:r>
          </a:p>
          <a:p>
            <a:r>
              <a:rPr lang="en-US" sz="1400" dirty="0"/>
              <a:t>Dodge Elementary</a:t>
            </a:r>
          </a:p>
          <a:p>
            <a:r>
              <a:rPr lang="en-US" sz="1400" dirty="0"/>
              <a:t>Kindergarten library classes</a:t>
            </a:r>
          </a:p>
          <a:p>
            <a:r>
              <a:rPr lang="en-US" sz="1400" dirty="0"/>
              <a:t>February 2013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99127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ssets.inhabitat.com/files/driverless-bus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762473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147117"/>
              </p:ext>
            </p:extLst>
          </p:nvPr>
        </p:nvGraphicFramePr>
        <p:xfrm>
          <a:off x="1062067" y="5410200"/>
          <a:ext cx="7700933" cy="853440"/>
        </p:xfrm>
        <a:graphic>
          <a:graphicData uri="http://schemas.openxmlformats.org/drawingml/2006/table">
            <a:tbl>
              <a:tblPr/>
              <a:tblGrid>
                <a:gridCol w="7700933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A 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 of a driverless bus is to go on display at the Science Museum in London. Its designers,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Capoco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Systems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said the bus would use magnets embedded in the road to navigate the streets. A prototype of the futuristic bus is due next year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l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Photograph courtesy of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Capoco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Systems.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Control 1"/>
          <p:cNvSpPr>
            <a:spLocks noChangeArrowheads="1" noChangeShapeType="1"/>
          </p:cNvSpPr>
          <p:nvPr/>
        </p:nvSpPr>
        <p:spPr bwMode="auto">
          <a:xfrm>
            <a:off x="1000125" y="331470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Control 2"/>
          <p:cNvSpPr>
            <a:spLocks noChangeArrowheads="1" noChangeShapeType="1"/>
          </p:cNvSpPr>
          <p:nvPr/>
        </p:nvSpPr>
        <p:spPr bwMode="auto">
          <a:xfrm>
            <a:off x="1000125" y="331470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0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cweb2.loc.gov/service/pnp/ppmsca/18400/18483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1" y="609600"/>
            <a:ext cx="6020741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00200" y="5334000"/>
            <a:ext cx="6020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1900-1920</a:t>
            </a:r>
            <a:r>
              <a:rPr lang="en-US" sz="1400" dirty="0"/>
              <a:t>  Open Air School #1 and #2 - On roof of Mary Crane Nursery. Children seated at desks, wearing hooded coats, Chicago, Illinois.</a:t>
            </a:r>
          </a:p>
          <a:p>
            <a:r>
              <a:rPr lang="en-US" sz="1400" dirty="0"/>
              <a:t>Photograph courtesy of Frank P. Burke.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290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cweb2.loc.gov/service/pnp/thc/5a44000/5a44900/5a44902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85800"/>
            <a:ext cx="5769429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3599" y="5221069"/>
            <a:ext cx="57694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1920-1950 </a:t>
            </a:r>
            <a:r>
              <a:rPr lang="en-US" sz="1400" dirty="0" smtClean="0"/>
              <a:t> </a:t>
            </a:r>
            <a:r>
              <a:rPr lang="en-US" sz="1400" dirty="0"/>
              <a:t>- </a:t>
            </a:r>
            <a:r>
              <a:rPr lang="en-US" sz="1400" dirty="0" err="1"/>
              <a:t>Foxcroft</a:t>
            </a:r>
            <a:r>
              <a:rPr lang="en-US" sz="1400" dirty="0"/>
              <a:t> School, Middleburg, Virginia. Woman at desk at </a:t>
            </a:r>
            <a:r>
              <a:rPr lang="en-US" sz="1400" dirty="0" err="1"/>
              <a:t>Foxcroft</a:t>
            </a:r>
            <a:r>
              <a:rPr lang="en-US" sz="1400" dirty="0"/>
              <a:t> School II.</a:t>
            </a:r>
          </a:p>
          <a:p>
            <a:r>
              <a:rPr lang="en-US" sz="1400" dirty="0"/>
              <a:t>Photograph courtesy of  Theodor </a:t>
            </a:r>
            <a:r>
              <a:rPr lang="en-US" sz="1400" dirty="0" err="1"/>
              <a:t>Horydczak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8821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cweb2.loc.gov/service/pnp/thc/5a44000/5a44100/5a44123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85800"/>
            <a:ext cx="578031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52600" y="5486400"/>
            <a:ext cx="57803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1920-1950</a:t>
            </a:r>
            <a:r>
              <a:rPr lang="en-US" sz="1400" dirty="0"/>
              <a:t> - Washington School for Secretaries. Miss </a:t>
            </a:r>
            <a:r>
              <a:rPr lang="en-US" sz="1400" dirty="0" err="1"/>
              <a:t>McCullum</a:t>
            </a:r>
            <a:r>
              <a:rPr lang="en-US" sz="1400" dirty="0"/>
              <a:t> of Washington School for Secretaries seated at desk </a:t>
            </a:r>
            <a:r>
              <a:rPr lang="en-US" sz="1400" dirty="0" smtClean="0"/>
              <a:t>II.</a:t>
            </a:r>
          </a:p>
          <a:p>
            <a:r>
              <a:rPr lang="en-US" sz="1400" dirty="0"/>
              <a:t>Photograph courtesy of  Theodor </a:t>
            </a:r>
            <a:r>
              <a:rPr lang="en-US" sz="1400" dirty="0" err="1"/>
              <a:t>Horydczak</a:t>
            </a:r>
            <a:r>
              <a:rPr lang="en-US" sz="1400" dirty="0"/>
              <a:t>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1495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lcweb2.loc.gov/service/pnp/ppmsca/11700/11778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93678"/>
            <a:ext cx="629443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47800" y="5257800"/>
            <a:ext cx="62944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1917</a:t>
            </a:r>
            <a:r>
              <a:rPr lang="en-US" sz="1400" dirty="0"/>
              <a:t> - Franklin summer open air school, manual training class, Chicago. Photograph shows boys in a woodworking class.</a:t>
            </a:r>
          </a:p>
          <a:p>
            <a:r>
              <a:rPr lang="en-US" sz="1400" dirty="0"/>
              <a:t>Photograph courtesy of Burke &amp; Atwell.</a:t>
            </a:r>
          </a:p>
        </p:txBody>
      </p:sp>
    </p:spTree>
    <p:extLst>
      <p:ext uri="{BB962C8B-B14F-4D97-AF65-F5344CB8AC3E}">
        <p14:creationId xmlns:p14="http://schemas.microsoft.com/office/powerpoint/2010/main" val="1539473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cweb2.loc.gov/service/pnp/nclc/04300/04374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33400"/>
            <a:ext cx="631031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47799" y="5113361"/>
            <a:ext cx="63103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1917</a:t>
            </a:r>
            <a:r>
              <a:rPr lang="en-US" sz="1400" dirty="0"/>
              <a:t> - </a:t>
            </a:r>
            <a:r>
              <a:rPr lang="en-US" sz="1400" dirty="0" err="1"/>
              <a:t>Greenbank</a:t>
            </a:r>
            <a:r>
              <a:rPr lang="en-US" sz="1400" dirty="0"/>
              <a:t> Consolidated School. Loading up the buses for a six-mile haul. </a:t>
            </a:r>
            <a:r>
              <a:rPr lang="en-US" sz="1400" dirty="0" smtClean="0"/>
              <a:t> </a:t>
            </a:r>
            <a:r>
              <a:rPr lang="en-US" sz="1400" dirty="0"/>
              <a:t>Pocahontas County, West </a:t>
            </a:r>
            <a:r>
              <a:rPr lang="en-US" sz="1400" dirty="0" smtClean="0"/>
              <a:t>Virginia.</a:t>
            </a:r>
          </a:p>
          <a:p>
            <a:r>
              <a:rPr lang="en-US" sz="1400" dirty="0" smtClean="0"/>
              <a:t>Photograph courtesy of </a:t>
            </a:r>
            <a:r>
              <a:rPr lang="en-US" sz="1400" dirty="0"/>
              <a:t>Lewis W. Hine. </a:t>
            </a:r>
          </a:p>
        </p:txBody>
      </p:sp>
    </p:spTree>
    <p:extLst>
      <p:ext uri="{BB962C8B-B14F-4D97-AF65-F5344CB8AC3E}">
        <p14:creationId xmlns:p14="http://schemas.microsoft.com/office/powerpoint/2010/main" val="943674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assets.inhabitat.com/wp-content/blogs.dir/1/files/2011/12/geotectura-le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685800"/>
            <a:ext cx="6327787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71601" y="5335250"/>
            <a:ext cx="632778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2012</a:t>
            </a:r>
            <a:r>
              <a:rPr lang="en-US" sz="1400" dirty="0" smtClean="0"/>
              <a:t> - </a:t>
            </a:r>
            <a:r>
              <a:rPr lang="en-US" sz="1400" dirty="0" err="1" smtClean="0"/>
              <a:t>Geotectura</a:t>
            </a:r>
            <a:r>
              <a:rPr lang="en-US" sz="1400" dirty="0" smtClean="0"/>
              <a:t> </a:t>
            </a:r>
            <a:r>
              <a:rPr lang="en-US" sz="1400" dirty="0"/>
              <a:t>Breaks Ground on Israel’s First LEED Platinum </a:t>
            </a:r>
            <a:r>
              <a:rPr lang="en-US" sz="1400" dirty="0" smtClean="0"/>
              <a:t>Building - </a:t>
            </a:r>
            <a:r>
              <a:rPr lang="en-US" sz="1400" dirty="0"/>
              <a:t>Porter School of Environmental Studies by </a:t>
            </a:r>
            <a:r>
              <a:rPr lang="en-US" sz="1400" dirty="0" err="1" smtClean="0"/>
              <a:t>Geotectura</a:t>
            </a:r>
            <a:endParaRPr lang="en-US" sz="1400" dirty="0" smtClean="0"/>
          </a:p>
          <a:p>
            <a:r>
              <a:rPr lang="en-US" sz="1400" dirty="0" smtClean="0"/>
              <a:t>Photograph courtesy of </a:t>
            </a:r>
            <a:r>
              <a:rPr lang="en-US" sz="1400" dirty="0" err="1" smtClean="0"/>
              <a:t>Inhabitat</a:t>
            </a:r>
            <a:r>
              <a:rPr lang="en-US" sz="1400" dirty="0" smtClean="0"/>
              <a:t> </a:t>
            </a:r>
            <a:r>
              <a:rPr lang="en-US" sz="1400" dirty="0"/>
              <a:t>- Sustainable Design Innovation, Eco Architecture, Green Building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230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fractuslearning.com/wp-content/uploads/2011/11/Vilhelmsro_Scho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812066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5800" y="5128736"/>
            <a:ext cx="81206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2012 - </a:t>
            </a:r>
            <a:r>
              <a:rPr lang="en-US" sz="1400" dirty="0" smtClean="0"/>
              <a:t> </a:t>
            </a:r>
            <a:r>
              <a:rPr lang="en-US" sz="1400" dirty="0" err="1" smtClean="0"/>
              <a:t>Vilhelmsro</a:t>
            </a:r>
            <a:r>
              <a:rPr lang="en-US" sz="1400" dirty="0" smtClean="0"/>
              <a:t> </a:t>
            </a:r>
            <a:r>
              <a:rPr lang="en-US" sz="1400" dirty="0"/>
              <a:t>Primary School </a:t>
            </a:r>
            <a:r>
              <a:rPr lang="en-US" sz="1400" dirty="0" smtClean="0"/>
              <a:t>.  Formed </a:t>
            </a:r>
            <a:r>
              <a:rPr lang="en-US" sz="1400" dirty="0"/>
              <a:t>as sloping landscaped bands, the building merges with the surrounding nature and gives a futuristic vision while still looking at one with the environment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Photograph courtesy of BIG Architects.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9029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838200"/>
            <a:ext cx="5983804" cy="4572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95400" y="5562600"/>
            <a:ext cx="59838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1912</a:t>
            </a:r>
            <a:r>
              <a:rPr lang="en-US" sz="1400" dirty="0" smtClean="0"/>
              <a:t> - A </a:t>
            </a:r>
            <a:r>
              <a:rPr lang="en-US" sz="1400" dirty="0"/>
              <a:t>group of school children in the third and fourth grades of the Cowpens, S.C., School. All in the front row are 9 and 10 years </a:t>
            </a:r>
            <a:r>
              <a:rPr lang="en-US" sz="1400" dirty="0" smtClean="0"/>
              <a:t>old.</a:t>
            </a:r>
          </a:p>
          <a:p>
            <a:r>
              <a:rPr lang="en-US" sz="1400" dirty="0" smtClean="0"/>
              <a:t>Photograph courtesy of </a:t>
            </a:r>
            <a:r>
              <a:rPr lang="en-US" sz="1400" dirty="0"/>
              <a:t>L</a:t>
            </a:r>
            <a:r>
              <a:rPr lang="en-US" sz="1400" dirty="0" smtClean="0"/>
              <a:t>ewis Hine.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2340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33400"/>
            <a:ext cx="6096000" cy="49053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0" y="5562600"/>
            <a:ext cx="609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1903</a:t>
            </a:r>
            <a:r>
              <a:rPr lang="en-US" sz="1400" dirty="0"/>
              <a:t> - Three people in horse-drawn carriage and another man getting on the carriage.</a:t>
            </a:r>
          </a:p>
          <a:p>
            <a:pPr marL="0" lvl="1"/>
            <a:r>
              <a:rPr lang="en-US" sz="1400" dirty="0"/>
              <a:t>Photograph courtesy of Curtis Publishing Co.</a:t>
            </a: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294314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6096000" cy="43338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0" y="5257800"/>
            <a:ext cx="6096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1899</a:t>
            </a:r>
            <a:r>
              <a:rPr lang="en-US" sz="1400" dirty="0" smtClean="0"/>
              <a:t> - Elementary </a:t>
            </a:r>
            <a:r>
              <a:rPr lang="en-US" sz="1400" dirty="0"/>
              <a:t>school children standing and watching teacher write at blackboard, Washington, D.C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Photograph courtesy of Frances Benjamin Johnson.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58096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09600"/>
            <a:ext cx="6096000" cy="4933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5533652"/>
            <a:ext cx="6096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INTERIOR </a:t>
            </a:r>
            <a:r>
              <a:rPr lang="en-US" sz="1400" dirty="0"/>
              <a:t>VIEW OF ST. ELMO SCHOOL HOUSE - St. Elmo School House, Northwest corner, First Street &amp; North Avenue, Saint Elmo (historical), Chaffee County, </a:t>
            </a:r>
            <a:r>
              <a:rPr lang="en-US" sz="1400" dirty="0" smtClean="0"/>
              <a:t>CO.</a:t>
            </a:r>
          </a:p>
          <a:p>
            <a:r>
              <a:rPr lang="en-US" sz="1400" dirty="0" smtClean="0"/>
              <a:t>Photograph courtesy of U.S. Government.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28881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09600"/>
            <a:ext cx="3557587" cy="457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19400" y="5410200"/>
            <a:ext cx="3557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1940</a:t>
            </a:r>
            <a:r>
              <a:rPr lang="en-US" sz="1400" dirty="0"/>
              <a:t> - Two children sitting at desk in school. Child in foreground is daughter of Pomp Hall, tenant farmer. Creek County, Oklahoma.</a:t>
            </a:r>
          </a:p>
          <a:p>
            <a:r>
              <a:rPr lang="en-US" sz="1400" dirty="0"/>
              <a:t>Photograph courtesy of Russell Lee.</a:t>
            </a:r>
          </a:p>
        </p:txBody>
      </p:sp>
    </p:spTree>
    <p:extLst>
      <p:ext uri="{BB962C8B-B14F-4D97-AF65-F5344CB8AC3E}">
        <p14:creationId xmlns:p14="http://schemas.microsoft.com/office/powerpoint/2010/main" val="3833237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6374902" cy="457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5334000"/>
            <a:ext cx="63749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1936</a:t>
            </a:r>
            <a:r>
              <a:rPr lang="en-US" sz="1400" dirty="0"/>
              <a:t> - Historic American Buildings Survey, </a:t>
            </a:r>
            <a:r>
              <a:rPr lang="en-US" sz="1400" dirty="0" err="1"/>
              <a:t>Edouard</a:t>
            </a:r>
            <a:r>
              <a:rPr lang="en-US" sz="1400" dirty="0"/>
              <a:t> E. </a:t>
            </a:r>
            <a:r>
              <a:rPr lang="en-US" sz="1400" dirty="0" err="1"/>
              <a:t>Exine</a:t>
            </a:r>
            <a:r>
              <a:rPr lang="en-US" sz="1400" dirty="0"/>
              <a:t>, Photographer March 2, 1936 DETAIL OF THE DESKS. - Little Greenbrier School &amp; Church House, Wear Valley, Sevier County, TN.</a:t>
            </a:r>
          </a:p>
          <a:p>
            <a:r>
              <a:rPr lang="en-US" sz="1400" dirty="0"/>
              <a:t>Photograph courtesy of U.S. Government.</a:t>
            </a:r>
          </a:p>
        </p:txBody>
      </p:sp>
    </p:spTree>
    <p:extLst>
      <p:ext uri="{BB962C8B-B14F-4D97-AF65-F5344CB8AC3E}">
        <p14:creationId xmlns:p14="http://schemas.microsoft.com/office/powerpoint/2010/main" val="1156781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static.guim.co.uk/sys-images/Guardian/Pix/commercial/2011/11/2/1320249433194/Children-at-West-Hill-Pri-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7620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38200" y="5420380"/>
            <a:ext cx="762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2012 - Children at West Hill Primary School in Devon, UK.</a:t>
            </a:r>
          </a:p>
          <a:p>
            <a:r>
              <a:rPr lang="en-US" sz="1400" dirty="0"/>
              <a:t>Photograph courtesy of LAVA at http://www.l-a-v-a.net/.</a:t>
            </a:r>
          </a:p>
        </p:txBody>
      </p:sp>
    </p:spTree>
    <p:extLst>
      <p:ext uri="{BB962C8B-B14F-4D97-AF65-F5344CB8AC3E}">
        <p14:creationId xmlns:p14="http://schemas.microsoft.com/office/powerpoint/2010/main" val="890772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685800"/>
            <a:ext cx="5947317" cy="4572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0" y="5294293"/>
            <a:ext cx="59473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1899</a:t>
            </a:r>
            <a:r>
              <a:rPr lang="en-US" sz="1400" dirty="0"/>
              <a:t> - Kennebec Ice horse-drawn wagon parked in front of Birney Public </a:t>
            </a:r>
            <a:r>
              <a:rPr lang="en-US" sz="1400" dirty="0" smtClean="0"/>
              <a:t>School.   </a:t>
            </a:r>
            <a:r>
              <a:rPr lang="en-US" sz="1400" dirty="0" err="1" smtClean="0"/>
              <a:t>School</a:t>
            </a:r>
            <a:r>
              <a:rPr lang="en-US" sz="1400" dirty="0" smtClean="0"/>
              <a:t> </a:t>
            </a:r>
            <a:r>
              <a:rPr lang="en-US" sz="1400" dirty="0"/>
              <a:t>children lined up with teacher behind wagon as man shows them large chunk of ice suspended by tongs, Washington, D.C.</a:t>
            </a:r>
          </a:p>
          <a:p>
            <a:r>
              <a:rPr lang="en-US" sz="1400" dirty="0"/>
              <a:t>Photograph courtesy of Frances Benjamin Johnston.</a:t>
            </a:r>
          </a:p>
        </p:txBody>
      </p:sp>
    </p:spTree>
    <p:extLst>
      <p:ext uri="{BB962C8B-B14F-4D97-AF65-F5344CB8AC3E}">
        <p14:creationId xmlns:p14="http://schemas.microsoft.com/office/powerpoint/2010/main" val="1263282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595</Words>
  <Application>Microsoft Office PowerPoint</Application>
  <PresentationFormat>On-screen Show (4:3)</PresentationFormat>
  <Paragraphs>55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Past, present, &amp; future Schools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SUNY Campus Agreement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Ago and Today</dc:title>
  <dc:creator>Master</dc:creator>
  <cp:lastModifiedBy>Master</cp:lastModifiedBy>
  <cp:revision>53</cp:revision>
  <cp:lastPrinted>2013-02-01T20:16:43Z</cp:lastPrinted>
  <dcterms:created xsi:type="dcterms:W3CDTF">2013-01-19T16:07:31Z</dcterms:created>
  <dcterms:modified xsi:type="dcterms:W3CDTF">2013-07-09T14:56:33Z</dcterms:modified>
</cp:coreProperties>
</file>